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9"/>
  </p:notesMasterIdLst>
  <p:sldIdLst>
    <p:sldId id="1217" r:id="rId3"/>
    <p:sldId id="1335" r:id="rId4"/>
    <p:sldId id="1339" r:id="rId5"/>
    <p:sldId id="1336" r:id="rId6"/>
    <p:sldId id="1370" r:id="rId7"/>
    <p:sldId id="1337" r:id="rId8"/>
    <p:sldId id="1338" r:id="rId9"/>
    <p:sldId id="1340" r:id="rId10"/>
    <p:sldId id="1341" r:id="rId11"/>
    <p:sldId id="1342" r:id="rId12"/>
    <p:sldId id="1343" r:id="rId13"/>
    <p:sldId id="1344" r:id="rId14"/>
    <p:sldId id="1345" r:id="rId15"/>
    <p:sldId id="1348" r:id="rId16"/>
    <p:sldId id="1349" r:id="rId17"/>
    <p:sldId id="1350" r:id="rId18"/>
    <p:sldId id="1351" r:id="rId19"/>
    <p:sldId id="1352" r:id="rId20"/>
    <p:sldId id="1353" r:id="rId21"/>
    <p:sldId id="1354" r:id="rId22"/>
    <p:sldId id="1355" r:id="rId23"/>
    <p:sldId id="1356" r:id="rId24"/>
    <p:sldId id="1357" r:id="rId25"/>
    <p:sldId id="1358" r:id="rId26"/>
    <p:sldId id="1359" r:id="rId27"/>
    <p:sldId id="1360" r:id="rId28"/>
    <p:sldId id="1361" r:id="rId29"/>
    <p:sldId id="1346" r:id="rId30"/>
    <p:sldId id="1347" r:id="rId31"/>
    <p:sldId id="1366" r:id="rId32"/>
    <p:sldId id="1367" r:id="rId33"/>
    <p:sldId id="1368" r:id="rId34"/>
    <p:sldId id="1369" r:id="rId35"/>
    <p:sldId id="1400" r:id="rId36"/>
    <p:sldId id="1401" r:id="rId37"/>
    <p:sldId id="515" r:id="rId38"/>
  </p:sldIdLst>
  <p:sldSz cx="12192000" cy="6858000"/>
  <p:notesSz cx="6858000" cy="9144000"/>
  <p:custDataLst>
    <p:tags r:id="rId4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3" Type="http://schemas.openxmlformats.org/officeDocument/2006/relationships/tags" Target="tags/tag2.xml"/><Relationship Id="rId42" Type="http://schemas.openxmlformats.org/officeDocument/2006/relationships/tableStyles" Target="tableStyles.xml"/><Relationship Id="rId41" Type="http://schemas.openxmlformats.org/officeDocument/2006/relationships/viewProps" Target="viewProps.xml"/><Relationship Id="rId40" Type="http://schemas.openxmlformats.org/officeDocument/2006/relationships/presProps" Target="presProps.xml"/><Relationship Id="rId4" Type="http://schemas.openxmlformats.org/officeDocument/2006/relationships/slide" Target="slides/slide2.xml"/><Relationship Id="rId39" Type="http://schemas.openxmlformats.org/officeDocument/2006/relationships/notesMaster" Target="notesMasters/notesMaster1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619D46-51FE-44A3-96C2-C87A52CC1B3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9D5282-A5DE-49BD-8906-6E33D44EEB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A18E24-4789-4F79-83B5-10E132DAA95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782407-D9BC-4167-BE37-79C7335FAD2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wmf"/><Relationship Id="rId1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wmf"/><Relationship Id="rId1" Type="http://schemas.openxmlformats.org/officeDocument/2006/relationships/oleObject" Target="../embeddings/oleObject4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wmf"/><Relationship Id="rId1" Type="http://schemas.openxmlformats.org/officeDocument/2006/relationships/oleObject" Target="../embeddings/oleObject5.bin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模拟</a:t>
            </a:r>
            <a:r>
              <a:rPr lang="zh-CN" altLang="en-US" dirty="0"/>
              <a:t>费用流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清华大学</a:t>
            </a:r>
            <a:r>
              <a:rPr lang="en-US" altLang="zh-CN" dirty="0">
                <a:solidFill>
                  <a:schemeClr val="tx1"/>
                </a:solidFill>
              </a:rPr>
              <a:t>nzhtl1477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参考陈扩文的集训队</a:t>
            </a:r>
            <a:r>
              <a:rPr lang="zh-CN" altLang="en-US" dirty="0">
                <a:solidFill>
                  <a:schemeClr val="tx1"/>
                </a:solidFill>
              </a:rPr>
              <a:t>论文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Solution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从右向</a:t>
            </a:r>
            <a:r>
              <a:rPr lang="zh-CN" altLang="en-US">
                <a:sym typeface="+mn-ea"/>
              </a:rPr>
              <a:t>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从右往左即存在流量限制，一开始每条边的流量都是</a:t>
            </a:r>
            <a:r>
              <a:rPr lang="en-US" altLang="zh-CN">
                <a:sym typeface="+mn-ea"/>
              </a:rPr>
              <a:t>0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所以需要额外</a:t>
            </a:r>
            <a:r>
              <a:rPr lang="zh-CN" altLang="en-US">
                <a:sym typeface="+mn-ea"/>
              </a:rPr>
              <a:t>维护链上是否有足够流量</a:t>
            </a:r>
            <a:endParaRPr lang="zh-CN" altLang="en-US"/>
          </a:p>
          <a:p>
            <a:r>
              <a:rPr lang="zh-CN" altLang="en-US">
                <a:sym typeface="+mn-ea"/>
              </a:rPr>
              <a:t>假设流量从</a:t>
            </a:r>
            <a:r>
              <a:rPr lang="en-US" altLang="zh-CN">
                <a:sym typeface="+mn-ea"/>
              </a:rPr>
              <a:t>S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点流入，</a:t>
            </a:r>
            <a:r>
              <a:rPr lang="en-US" altLang="zh-CN">
                <a:sym typeface="+mn-ea"/>
              </a:rPr>
              <a:t>j</a:t>
            </a:r>
            <a:r>
              <a:rPr lang="zh-CN" altLang="en-US">
                <a:sym typeface="+mn-ea"/>
              </a:rPr>
              <a:t>点到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流出</a:t>
            </a:r>
            <a:endParaRPr lang="zh-CN" altLang="en-US"/>
          </a:p>
          <a:p>
            <a:r>
              <a:rPr lang="zh-CN" altLang="en-US">
                <a:sym typeface="+mn-ea"/>
              </a:rPr>
              <a:t>则需要</a:t>
            </a:r>
            <a:r>
              <a:rPr lang="en-US" altLang="zh-CN">
                <a:sym typeface="+mn-ea"/>
              </a:rPr>
              <a:t>a[i]</a:t>
            </a:r>
            <a:r>
              <a:rPr lang="zh-CN" altLang="en-US">
                <a:sym typeface="+mn-ea"/>
              </a:rPr>
              <a:t>和</a:t>
            </a:r>
            <a:r>
              <a:rPr lang="en-US" altLang="zh-CN">
                <a:sym typeface="+mn-ea"/>
              </a:rPr>
              <a:t>b[j]</a:t>
            </a:r>
            <a:r>
              <a:rPr lang="zh-CN" altLang="en-US">
                <a:sym typeface="+mn-ea"/>
              </a:rPr>
              <a:t>没被流过，且</a:t>
            </a:r>
            <a:r>
              <a:rPr lang="en-US" altLang="zh-CN">
                <a:sym typeface="+mn-ea"/>
              </a:rPr>
              <a:t>i&gt;j</a:t>
            </a:r>
            <a:r>
              <a:rPr lang="zh-CN" altLang="en-US">
                <a:sym typeface="+mn-ea"/>
              </a:rPr>
              <a:t>，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且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j</a:t>
            </a:r>
            <a:r>
              <a:rPr lang="zh-CN" altLang="en-US">
                <a:sym typeface="+mn-ea"/>
              </a:rPr>
              <a:t>有至少</a:t>
            </a:r>
            <a:r>
              <a:rPr lang="en-US" altLang="zh-CN">
                <a:sym typeface="+mn-ea"/>
              </a:rPr>
              <a:t>1</a:t>
            </a:r>
            <a:r>
              <a:rPr lang="zh-CN" altLang="en-US">
                <a:sym typeface="+mn-ea"/>
              </a:rPr>
              <a:t>的</a:t>
            </a:r>
            <a:r>
              <a:rPr lang="zh-CN" altLang="en-US">
                <a:sym typeface="+mn-ea"/>
              </a:rPr>
              <a:t>流量</a:t>
            </a:r>
            <a:endParaRPr lang="zh-CN" altLang="en-US">
              <a:sym typeface="+mn-ea"/>
            </a:endParaRPr>
          </a:p>
        </p:txBody>
      </p:sp>
      <p:graphicFrame>
        <p:nvGraphicFramePr>
          <p:cNvPr id="4" name="对象 3"/>
          <p:cNvGraphicFramePr/>
          <p:nvPr/>
        </p:nvGraphicFramePr>
        <p:xfrm>
          <a:off x="7840345" y="3363595"/>
          <a:ext cx="4388485" cy="34944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" r:id="rId1" imgW="8166100" imgH="6502400" progId="Paint.Picture">
                  <p:embed/>
                </p:oleObj>
              </mc:Choice>
              <mc:Fallback>
                <p:oleObj name="" r:id="rId1" imgW="8166100" imgH="6502400" progId="Paint.Picture">
                  <p:embed/>
                  <p:pic>
                    <p:nvPicPr>
                      <p:cNvPr id="0" name="图片 4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840345" y="3363595"/>
                        <a:ext cx="4388485" cy="34944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Solution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从右向左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我们形式化定义这个数据结构问题：</a:t>
            </a:r>
            <a:endParaRPr lang="zh-CN" altLang="en-US"/>
          </a:p>
          <a:p>
            <a:r>
              <a:rPr lang="zh-CN" altLang="en-US">
                <a:sym typeface="+mn-ea"/>
              </a:rPr>
              <a:t>数组</a:t>
            </a:r>
            <a:r>
              <a:rPr lang="en-US" altLang="zh-CN">
                <a:sym typeface="+mn-ea"/>
              </a:rPr>
              <a:t>f,g</a:t>
            </a:r>
            <a:r>
              <a:rPr lang="zh-CN" altLang="en-US">
                <a:sym typeface="+mn-ea"/>
              </a:rPr>
              <a:t>的定义不变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额外定义数组</a:t>
            </a:r>
            <a:r>
              <a:rPr lang="en-US" altLang="zh-CN">
                <a:sym typeface="+mn-ea"/>
              </a:rPr>
              <a:t>h[i]</a:t>
            </a:r>
            <a:r>
              <a:rPr lang="zh-CN" altLang="en-US">
                <a:sym typeface="+mn-ea"/>
              </a:rPr>
              <a:t>表示</a:t>
            </a:r>
            <a:r>
              <a:rPr lang="en-US" altLang="zh-CN">
                <a:sym typeface="+mn-ea"/>
              </a:rPr>
              <a:t>i+1</a:t>
            </a:r>
            <a:r>
              <a:rPr lang="zh-CN" altLang="en-US">
                <a:sym typeface="+mn-ea"/>
              </a:rPr>
              <a:t>到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的反向边流量，初始</a:t>
            </a:r>
            <a:r>
              <a:rPr lang="en-US" altLang="zh-CN">
                <a:sym typeface="+mn-ea"/>
              </a:rPr>
              <a:t>h[i]=0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每次的增广路即满足</a:t>
            </a:r>
            <a:r>
              <a:rPr lang="en-US" altLang="zh-CN">
                <a:sym typeface="+mn-ea"/>
              </a:rPr>
              <a:t>f[i]=1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g[j]=1</a:t>
            </a:r>
            <a:r>
              <a:rPr lang="zh-CN" altLang="en-US">
                <a:sym typeface="+mn-ea"/>
              </a:rPr>
              <a:t>，</a:t>
            </a:r>
            <a:r>
              <a:rPr lang="en-US" altLang="zh-CN">
                <a:sym typeface="+mn-ea"/>
              </a:rPr>
              <a:t>h[j-1...i]&gt;0</a:t>
            </a:r>
            <a:r>
              <a:rPr lang="zh-CN" altLang="en-US">
                <a:sym typeface="+mn-ea"/>
              </a:rPr>
              <a:t>且</a:t>
            </a:r>
            <a:r>
              <a:rPr lang="en-US" altLang="zh-CN">
                <a:sym typeface="+mn-ea"/>
              </a:rPr>
              <a:t>i&gt;j</a:t>
            </a:r>
            <a:r>
              <a:rPr lang="zh-CN" altLang="en-US">
                <a:sym typeface="+mn-ea"/>
              </a:rPr>
              <a:t>的最大</a:t>
            </a:r>
            <a:r>
              <a:rPr lang="en-US" altLang="zh-CN">
                <a:sym typeface="+mn-ea"/>
              </a:rPr>
              <a:t>a[i]+b[j]</a:t>
            </a:r>
            <a:endParaRPr lang="en-US" altLang="zh-CN"/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Solution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如何使用数据结构</a:t>
            </a:r>
            <a:r>
              <a:rPr lang="zh-CN" altLang="en-US">
                <a:sym typeface="+mn-ea"/>
              </a:rPr>
              <a:t>维护？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线段树维护分治信息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区间最左边连续</a:t>
            </a:r>
            <a:r>
              <a:rPr lang="en-US" altLang="zh-CN">
                <a:sym typeface="+mn-ea"/>
              </a:rPr>
              <a:t>h&gt;0</a:t>
            </a:r>
            <a:r>
              <a:rPr lang="zh-CN" altLang="en-US">
                <a:sym typeface="+mn-ea"/>
              </a:rPr>
              <a:t>的位置的最大的</a:t>
            </a:r>
            <a:r>
              <a:rPr lang="en-US" altLang="zh-CN">
                <a:sym typeface="+mn-ea"/>
              </a:rPr>
              <a:t>g[j]&gt;0</a:t>
            </a:r>
            <a:r>
              <a:rPr lang="zh-CN" altLang="en-US">
                <a:sym typeface="+mn-ea"/>
              </a:rPr>
              <a:t>的最大</a:t>
            </a:r>
            <a:r>
              <a:rPr lang="en-US" altLang="zh-CN">
                <a:sym typeface="+mn-ea"/>
              </a:rPr>
              <a:t>b[j]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区间最右边连续</a:t>
            </a:r>
            <a:r>
              <a:rPr lang="en-US" altLang="zh-CN">
                <a:sym typeface="+mn-ea"/>
              </a:rPr>
              <a:t>h&gt;0</a:t>
            </a:r>
            <a:r>
              <a:rPr lang="zh-CN" altLang="en-US">
                <a:sym typeface="+mn-ea"/>
              </a:rPr>
              <a:t>的位置的最大的</a:t>
            </a:r>
            <a:r>
              <a:rPr lang="en-US" altLang="zh-CN">
                <a:sym typeface="+mn-ea"/>
              </a:rPr>
              <a:t>f</a:t>
            </a:r>
            <a:r>
              <a:rPr lang="en-US" altLang="zh-CN">
                <a:sym typeface="+mn-ea"/>
              </a:rPr>
              <a:t>[i]&gt;0</a:t>
            </a:r>
            <a:r>
              <a:rPr lang="zh-CN" altLang="en-US">
                <a:sym typeface="+mn-ea"/>
              </a:rPr>
              <a:t>的最大</a:t>
            </a:r>
            <a:r>
              <a:rPr lang="en-US" altLang="zh-CN">
                <a:sym typeface="+mn-ea"/>
              </a:rPr>
              <a:t>a[i]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区间是否所有</a:t>
            </a:r>
            <a:r>
              <a:rPr lang="en-US" altLang="zh-CN">
                <a:sym typeface="+mn-ea"/>
              </a:rPr>
              <a:t>h&gt;0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合并时讨论中间</a:t>
            </a:r>
            <a:r>
              <a:rPr lang="en-US" altLang="zh-CN">
                <a:sym typeface="+mn-ea"/>
              </a:rPr>
              <a:t>h&gt;0</a:t>
            </a:r>
            <a:r>
              <a:rPr lang="zh-CN" altLang="en-US">
                <a:sym typeface="+mn-ea"/>
              </a:rPr>
              <a:t>连续段产生的答案，以及整个区间的上述几个信息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Solution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>
                <a:sym typeface="+mn-ea"/>
              </a:rPr>
              <a:t>反向边该如何</a:t>
            </a:r>
            <a:r>
              <a:rPr lang="zh-CN" altLang="en-US">
                <a:sym typeface="+mn-ea"/>
              </a:rPr>
              <a:t>处理？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因为源和汇不会退流，所以可以不用管这部分的反向</a:t>
            </a:r>
            <a:r>
              <a:rPr lang="zh-CN" altLang="en-US">
                <a:sym typeface="+mn-ea"/>
              </a:rPr>
              <a:t>边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中间的反向边很好处理，如果发生从左边的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到右边的</a:t>
            </a:r>
            <a:r>
              <a:rPr lang="en-US" altLang="zh-CN">
                <a:sym typeface="+mn-ea"/>
              </a:rPr>
              <a:t>j</a:t>
            </a:r>
            <a:r>
              <a:rPr lang="zh-CN" altLang="en-US">
                <a:sym typeface="+mn-ea"/>
              </a:rPr>
              <a:t>的流时，则对</a:t>
            </a:r>
            <a:r>
              <a:rPr lang="en-US" altLang="zh-CN">
                <a:sym typeface="+mn-ea"/>
              </a:rPr>
              <a:t>h[i-1...j]</a:t>
            </a:r>
            <a:r>
              <a:rPr lang="zh-CN" altLang="en-US">
                <a:sym typeface="+mn-ea"/>
              </a:rPr>
              <a:t>进行区间</a:t>
            </a:r>
            <a:r>
              <a:rPr lang="en-US" altLang="zh-CN">
                <a:sym typeface="+mn-ea"/>
              </a:rPr>
              <a:t>+1</a:t>
            </a:r>
            <a:r>
              <a:rPr lang="zh-CN" altLang="en-US">
                <a:sym typeface="+mn-ea"/>
              </a:rPr>
              <a:t>，如果发生从右边的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到左边的</a:t>
            </a:r>
            <a:r>
              <a:rPr lang="en-US" altLang="zh-CN">
                <a:sym typeface="+mn-ea"/>
              </a:rPr>
              <a:t>j</a:t>
            </a:r>
            <a:r>
              <a:rPr lang="zh-CN" altLang="en-US">
                <a:sym typeface="+mn-ea"/>
              </a:rPr>
              <a:t>的流时，则对</a:t>
            </a:r>
            <a:r>
              <a:rPr lang="en-US" altLang="zh-CN">
                <a:sym typeface="+mn-ea"/>
              </a:rPr>
              <a:t>h[j-1...i]</a:t>
            </a:r>
            <a:r>
              <a:rPr lang="zh-CN" altLang="en-US">
                <a:sym typeface="+mn-ea"/>
              </a:rPr>
              <a:t>进行区间</a:t>
            </a:r>
            <a:r>
              <a:rPr lang="en-US" altLang="zh-CN">
                <a:sym typeface="+mn-ea"/>
              </a:rPr>
              <a:t>-1</a:t>
            </a:r>
            <a:endParaRPr lang="en-US" altLang="zh-CN">
              <a:sym typeface="+mn-ea"/>
            </a:endParaRPr>
          </a:p>
          <a:p>
            <a:r>
              <a:rPr lang="zh-CN" altLang="en-US">
                <a:sym typeface="+mn-ea"/>
              </a:rPr>
              <a:t>这里有个性质是</a:t>
            </a:r>
            <a:r>
              <a:rPr lang="en-US" altLang="zh-CN">
                <a:sym typeface="+mn-ea"/>
              </a:rPr>
              <a:t>h</a:t>
            </a:r>
            <a:r>
              <a:rPr lang="zh-CN" altLang="en-US">
                <a:sym typeface="+mn-ea"/>
              </a:rPr>
              <a:t>永远</a:t>
            </a:r>
            <a:r>
              <a:rPr lang="zh-CN" altLang="en-US">
                <a:sym typeface="+mn-ea"/>
              </a:rPr>
              <a:t>非负</a:t>
            </a:r>
            <a:endParaRPr lang="zh-CN" altLang="en-US">
              <a:sym typeface="+mn-ea"/>
            </a:endParaRPr>
          </a:p>
          <a:p>
            <a:r>
              <a:rPr lang="zh-CN" altLang="en-US">
                <a:sym typeface="+mn-ea"/>
              </a:rPr>
              <a:t>所以每个信息维护两份，代表区间最小值是</a:t>
            </a:r>
            <a:r>
              <a:rPr lang="en-US" altLang="zh-CN">
                <a:sym typeface="+mn-ea"/>
              </a:rPr>
              <a:t>/</a:t>
            </a:r>
            <a:r>
              <a:rPr lang="zh-CN" altLang="en-US">
                <a:sym typeface="+mn-ea"/>
              </a:rPr>
              <a:t>否被断流时的信息，合并两个</a:t>
            </a:r>
            <a:r>
              <a:rPr lang="zh-CN" altLang="en-US">
                <a:sym typeface="+mn-ea"/>
              </a:rPr>
              <a:t>区间的时候讨论区间最小值关系</a:t>
            </a:r>
            <a:r>
              <a:rPr lang="zh-CN" altLang="en-US">
                <a:sym typeface="+mn-ea"/>
              </a:rPr>
              <a:t>即可</a:t>
            </a:r>
            <a:endParaRPr lang="zh-CN" altLang="en-US"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CF865D</a:t>
            </a:r>
            <a:r>
              <a:rPr lang="en-US" altLang="zh-CN"/>
              <a:t> Buy Low Sell High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762125"/>
            <a:ext cx="10515600" cy="11512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13380"/>
            <a:ext cx="8401050" cy="10477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Solution</a:t>
            </a:r>
            <a:endParaRPr lang="zh-CN" altLang="en-US"/>
          </a:p>
        </p:txBody>
      </p:sp>
      <p:sp>
        <p:nvSpPr>
          <p:cNvPr id="6" name="内容占位符 5"/>
          <p:cNvSpPr/>
          <p:nvPr>
            <p:ph idx="1"/>
          </p:nvPr>
        </p:nvSpPr>
        <p:spPr/>
        <p:txBody>
          <a:bodyPr/>
          <a:p>
            <a:r>
              <a:rPr lang="zh-CN" altLang="en-US"/>
              <a:t>和上一个题的建图</a:t>
            </a:r>
            <a:r>
              <a:rPr lang="zh-CN" altLang="en-US"/>
              <a:t>一模一样</a:t>
            </a:r>
            <a:endParaRPr lang="zh-CN" altLang="en-US"/>
          </a:p>
        </p:txBody>
      </p:sp>
      <p:graphicFrame>
        <p:nvGraphicFramePr>
          <p:cNvPr id="9" name="对象 8"/>
          <p:cNvGraphicFramePr/>
          <p:nvPr/>
        </p:nvGraphicFramePr>
        <p:xfrm>
          <a:off x="5869940" y="1769745"/>
          <a:ext cx="5876925" cy="487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" name="" r:id="rId1" imgW="8191500" imgH="6788150" progId="Paint.Picture">
                  <p:embed/>
                </p:oleObj>
              </mc:Choice>
              <mc:Fallback>
                <p:oleObj name="" r:id="rId1" imgW="8191500" imgH="6788150" progId="Paint.Picture">
                  <p:embed/>
                  <p:pic>
                    <p:nvPicPr>
                      <p:cNvPr id="0" name="图片 9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69940" y="1769745"/>
                        <a:ext cx="5876925" cy="4870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P1484 种树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515600" cy="1476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075" y="3167380"/>
            <a:ext cx="10229850" cy="16764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Solution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715510" y="1924050"/>
            <a:ext cx="2847975" cy="30099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CF730I</a:t>
            </a:r>
            <a:r>
              <a:rPr lang="en-US" altLang="zh-CN"/>
              <a:t> Olympiad in Programming and Sports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515600" cy="11169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7970"/>
            <a:ext cx="4171950" cy="8191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Solution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模拟</a:t>
            </a:r>
            <a:r>
              <a:rPr lang="zh-CN" altLang="en-US"/>
              <a:t>费用流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对一些特殊问题，其费用流建图</a:t>
            </a:r>
            <a:r>
              <a:rPr lang="zh-CN" altLang="en-US"/>
              <a:t>很特殊</a:t>
            </a:r>
            <a:endParaRPr lang="zh-CN" altLang="en-US"/>
          </a:p>
          <a:p>
            <a:r>
              <a:rPr lang="zh-CN" altLang="en-US"/>
              <a:t>这种时候如果研究明白了费用流每次如何增广，就可以考虑设计一个数据结构加速</a:t>
            </a:r>
            <a:r>
              <a:rPr lang="zh-CN" altLang="en-US"/>
              <a:t>增广</a:t>
            </a:r>
            <a:endParaRPr lang="zh-CN" altLang="en-US"/>
          </a:p>
          <a:p>
            <a:r>
              <a:rPr lang="zh-CN" altLang="en-US"/>
              <a:t>这类问题叫（数据结构</a:t>
            </a:r>
            <a:r>
              <a:rPr lang="zh-CN" altLang="en-US"/>
              <a:t>优化）模拟</a:t>
            </a:r>
            <a:r>
              <a:rPr lang="zh-CN" altLang="en-US"/>
              <a:t>费用流</a:t>
            </a:r>
            <a:endParaRPr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BZOJ4</a:t>
            </a:r>
            <a:r>
              <a:rPr lang="en-US" altLang="zh-CN"/>
              <a:t>9</a:t>
            </a:r>
            <a:r>
              <a:rPr lang="zh-CN" altLang="en-US"/>
              <a:t>77 [Lydsy1708月赛]跳伞求生</a:t>
            </a:r>
            <a:endParaRPr lang="zh-CN" altLang="en-US"/>
          </a:p>
        </p:txBody>
      </p:sp>
      <p:sp>
        <p:nvSpPr>
          <p:cNvPr id="7" name="内容占位符 6"/>
          <p:cNvSpPr/>
          <p:nvPr>
            <p:ph idx="1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en-US" altLang="zh-CN"/>
          </a:p>
          <a:p>
            <a:r>
              <a:rPr lang="en-US" altLang="zh-CN"/>
              <a:t>n,m&lt;=1e5</a:t>
            </a:r>
            <a:endParaRPr lang="en-US" altLang="zh-CN"/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838200" y="1691005"/>
          <a:ext cx="8470900" cy="2298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" r:id="rId1" imgW="8470900" imgH="2298700" progId="Paint.Picture">
                  <p:embed/>
                </p:oleObj>
              </mc:Choice>
              <mc:Fallback>
                <p:oleObj name="" r:id="rId1" imgW="8470900" imgH="2298700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38200" y="1691005"/>
                        <a:ext cx="8470900" cy="2298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Solution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UOJ</a:t>
            </a:r>
            <a:r>
              <a:rPr lang="zh-CN" altLang="en-US"/>
              <a:t>455. 【UER #8】雪灾与外卖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0" y="1570990"/>
            <a:ext cx="12058650" cy="16871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760" y="3394075"/>
            <a:ext cx="5522595" cy="327152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Solution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P6122 [NEERC2016] Mole Tunnels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515600" cy="258762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745" y="4117975"/>
            <a:ext cx="5162550" cy="5143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Solution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4114165" y="2067560"/>
            <a:ext cx="2346325" cy="31445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P3826 [NOI2017] 蔬菜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6934200" cy="50488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Solution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AT_nikkei2019_final_h</a:t>
            </a:r>
            <a:r>
              <a:rPr lang="en-US" altLang="zh-CN"/>
              <a:t> Homework Scheduling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515600" cy="307213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Solution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费用流</a:t>
            </a:r>
            <a:r>
              <a:rPr lang="zh-CN" altLang="en-US"/>
              <a:t>增广特性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如果不加点加边</a:t>
            </a:r>
            <a:endParaRPr lang="zh-CN" altLang="en-US"/>
          </a:p>
          <a:p>
            <a:r>
              <a:rPr lang="zh-CN" altLang="en-US"/>
              <a:t>则源点和汇点连接的边不会发生</a:t>
            </a:r>
            <a:r>
              <a:rPr lang="zh-CN" altLang="en-US"/>
              <a:t>退流</a:t>
            </a:r>
            <a:endParaRPr lang="zh-CN" altLang="en-US"/>
          </a:p>
          <a:p>
            <a:r>
              <a:rPr lang="zh-CN" altLang="en-US"/>
              <a:t>增广路不会重复经过一个</a:t>
            </a:r>
            <a:r>
              <a:rPr lang="zh-CN" altLang="en-US"/>
              <a:t>点</a:t>
            </a:r>
            <a:endParaRPr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P9168 [</a:t>
            </a:r>
            <a:r>
              <a:rPr lang="zh-CN" altLang="en-US"/>
              <a:t>省选联考</a:t>
            </a:r>
            <a:r>
              <a:rPr lang="en-US" altLang="zh-CN"/>
              <a:t> 2023] </a:t>
            </a:r>
            <a:r>
              <a:rPr lang="zh-CN" altLang="en-US"/>
              <a:t>人员调度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6247765" cy="46316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6305550"/>
            <a:ext cx="7207250" cy="55245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Solution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LOJ574. </a:t>
            </a:r>
            <a:r>
              <a:rPr lang="zh-CN" altLang="en-US"/>
              <a:t>「</a:t>
            </a:r>
            <a:r>
              <a:rPr lang="en-US" altLang="zh-CN"/>
              <a:t>LibreOJ NOI Round #2</a:t>
            </a:r>
            <a:r>
              <a:rPr lang="zh-CN" altLang="en-US"/>
              <a:t>」黄金矿工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889760"/>
            <a:ext cx="8413115" cy="45859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" y="6511290"/>
            <a:ext cx="8703310" cy="34671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Solution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百度之星</a:t>
            </a:r>
            <a:r>
              <a:rPr lang="en-US" altLang="zh-CN"/>
              <a:t>2024</a:t>
            </a:r>
            <a:r>
              <a:rPr lang="zh-CN" altLang="en-US"/>
              <a:t>决赛</a:t>
            </a:r>
            <a:r>
              <a:rPr lang="en-US" altLang="zh-CN"/>
              <a:t>T11</a:t>
            </a:r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524490" cy="8229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Solution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267950" cy="185547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Thanks for listening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660" y="1700808"/>
            <a:ext cx="9168340" cy="5157192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单向</a:t>
            </a:r>
            <a:r>
              <a:rPr lang="zh-CN" altLang="en-US"/>
              <a:t>链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对于如下的图：Pi 到 Pi+1 有边，s 到 P1</a:t>
            </a:r>
            <a:r>
              <a:rPr lang="en-US" altLang="zh-CN"/>
              <a:t>...</a:t>
            </a:r>
            <a:r>
              <a:rPr lang="zh-CN" altLang="en-US"/>
              <a:t>Pn 有边，P1</a:t>
            </a:r>
            <a:r>
              <a:rPr lang="en-US" altLang="zh-CN">
                <a:sym typeface="+mn-ea"/>
              </a:rPr>
              <a:t>...</a:t>
            </a:r>
            <a:r>
              <a:rPr lang="zh-CN" altLang="en-US"/>
              <a:t>Pn 到 t 有边的图我们称为单向链。</a:t>
            </a:r>
            <a:endParaRPr lang="zh-CN" altLang="en-US"/>
          </a:p>
          <a:p>
            <a:r>
              <a:rPr lang="zh-CN" altLang="en-US"/>
              <a:t>对于单向链来说，我们有如下可能的方法：</a:t>
            </a:r>
            <a:endParaRPr lang="zh-CN" altLang="en-US"/>
          </a:p>
          <a:p>
            <a:r>
              <a:rPr lang="zh-CN" altLang="en-US"/>
              <a:t>1. 用线段树维护每条边的流量和最优方案</a:t>
            </a:r>
            <a:endParaRPr lang="zh-CN" altLang="en-US"/>
          </a:p>
          <a:p>
            <a:r>
              <a:rPr lang="zh-CN" altLang="en-US"/>
              <a:t>2. 我们按照 P1 到 Pn 的顺序加点。此时在加入 Pi 后由于我们不知道会</a:t>
            </a:r>
            <a:endParaRPr lang="zh-CN" altLang="en-US"/>
          </a:p>
          <a:p>
            <a:r>
              <a:rPr lang="zh-CN" altLang="en-US"/>
              <a:t>有多少流量流入 Pi+1，设其为 x，此时前半部分产生的费用关于 x 是一个凸函数。用合适的数据结构维护这个凸函数即可。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老鼠进洞</a:t>
            </a:r>
            <a:r>
              <a:rPr lang="zh-CN" altLang="en-US"/>
              <a:t>模型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有一些老鼠和一些洞，第</a:t>
            </a:r>
            <a:r>
              <a:rPr lang="en-US" altLang="zh-CN"/>
              <a:t> i </a:t>
            </a:r>
            <a:r>
              <a:rPr lang="zh-CN" altLang="en-US"/>
              <a:t>个老鼠和第</a:t>
            </a:r>
            <a:r>
              <a:rPr lang="en-US" altLang="zh-CN"/>
              <a:t> j </a:t>
            </a:r>
            <a:r>
              <a:rPr lang="zh-CN" altLang="en-US"/>
              <a:t>个洞进行匹配会产生</a:t>
            </a:r>
            <a:r>
              <a:rPr lang="en-US" altLang="zh-CN"/>
              <a:t> f(i,j) </a:t>
            </a:r>
            <a:r>
              <a:rPr lang="zh-CN" altLang="en-US"/>
              <a:t>的</a:t>
            </a:r>
            <a:r>
              <a:rPr lang="zh-CN" altLang="en-US"/>
              <a:t>贡献</a:t>
            </a:r>
            <a:endParaRPr lang="zh-CN" altLang="en-US"/>
          </a:p>
          <a:p>
            <a:r>
              <a:rPr lang="zh-CN" altLang="en-US"/>
              <a:t>老鼠可以在某种结构上（一般是序列或者树）沿着边走进</a:t>
            </a:r>
            <a:r>
              <a:rPr lang="zh-CN" altLang="en-US"/>
              <a:t>洞</a:t>
            </a:r>
            <a:endParaRPr lang="zh-CN" altLang="en-US"/>
          </a:p>
          <a:p>
            <a:r>
              <a:rPr lang="zh-CN" altLang="en-US"/>
              <a:t>有可能动态加删老鼠和洞，或者对结构进行</a:t>
            </a:r>
            <a:r>
              <a:rPr lang="zh-CN" altLang="en-US"/>
              <a:t>修改</a:t>
            </a:r>
            <a:endParaRPr lang="zh-CN" altLang="en-US"/>
          </a:p>
          <a:p>
            <a:r>
              <a:rPr lang="zh-CN" altLang="en-US"/>
              <a:t>求最优</a:t>
            </a:r>
            <a:r>
              <a:rPr lang="zh-CN" altLang="en-US"/>
              <a:t>匹配</a:t>
            </a:r>
            <a:endParaRPr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P4694 [PA2013] Raper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691005"/>
            <a:ext cx="10515600" cy="255714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48150"/>
            <a:ext cx="5229225" cy="438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Solution</a:t>
            </a:r>
            <a:endParaRPr lang="en-US" altLang="zh-CN"/>
          </a:p>
        </p:txBody>
      </p:sp>
      <p:sp>
        <p:nvSpPr>
          <p:cNvPr id="8" name="内容占位符 7"/>
          <p:cNvSpPr/>
          <p:nvPr>
            <p:ph idx="1"/>
          </p:nvPr>
        </p:nvSpPr>
        <p:spPr/>
        <p:txBody>
          <a:bodyPr/>
          <a:p>
            <a:r>
              <a:rPr lang="zh-CN" altLang="en-US"/>
              <a:t>一开始可以尝试建立单向链的费用流</a:t>
            </a:r>
            <a:r>
              <a:rPr lang="zh-CN" altLang="en-US"/>
              <a:t>模型</a:t>
            </a:r>
            <a:endParaRPr lang="zh-CN" altLang="en-US"/>
          </a:p>
          <a:p>
            <a:r>
              <a:rPr lang="zh-CN" altLang="en-US"/>
              <a:t>之后可以使用数据结构维护单向</a:t>
            </a:r>
            <a:r>
              <a:rPr lang="zh-CN" altLang="en-US"/>
              <a:t>链</a:t>
            </a:r>
            <a:endParaRPr lang="zh-CN" altLang="en-US"/>
          </a:p>
        </p:txBody>
      </p:sp>
      <p:graphicFrame>
        <p:nvGraphicFramePr>
          <p:cNvPr id="13" name="对象 12"/>
          <p:cNvGraphicFramePr/>
          <p:nvPr/>
        </p:nvGraphicFramePr>
        <p:xfrm>
          <a:off x="6025515" y="2919095"/>
          <a:ext cx="4880610" cy="39389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" name="" r:id="rId1" imgW="7994650" imgH="6451600" progId="Paint.Picture">
                  <p:embed/>
                </p:oleObj>
              </mc:Choice>
              <mc:Fallback>
                <p:oleObj name="" r:id="rId1" imgW="7994650" imgH="6451600" progId="Paint.Picture">
                  <p:embed/>
                  <p:pic>
                    <p:nvPicPr>
                      <p:cNvPr id="0" name="图片 1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6025515" y="2919095"/>
                        <a:ext cx="4880610" cy="39389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Solution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数据结构维护单向链一般的思路是将可能的增广路分两个方向</a:t>
            </a:r>
            <a:r>
              <a:rPr lang="zh-CN" altLang="en-US"/>
              <a:t>讨论</a:t>
            </a:r>
            <a:endParaRPr lang="zh-CN" altLang="en-US"/>
          </a:p>
          <a:p>
            <a:r>
              <a:rPr lang="en-US" altLang="zh-CN"/>
              <a:t>1.</a:t>
            </a:r>
            <a:r>
              <a:rPr lang="zh-CN" altLang="en-US"/>
              <a:t>从左向右</a:t>
            </a:r>
            <a:endParaRPr lang="zh-CN" altLang="en-US"/>
          </a:p>
          <a:p>
            <a:r>
              <a:rPr lang="zh-CN" altLang="en-US"/>
              <a:t>在这道题里，单向链上流量无限无</a:t>
            </a:r>
            <a:r>
              <a:rPr lang="zh-CN" altLang="en-US"/>
              <a:t>费用</a:t>
            </a:r>
            <a:endParaRPr lang="zh-CN" altLang="en-US"/>
          </a:p>
          <a:p>
            <a:r>
              <a:rPr lang="zh-CN" altLang="en-US"/>
              <a:t>所以不需要关心链上是否有</a:t>
            </a:r>
            <a:r>
              <a:rPr lang="zh-CN" altLang="en-US"/>
              <a:t>足够流量</a:t>
            </a:r>
            <a:endParaRPr lang="zh-CN" altLang="en-US"/>
          </a:p>
          <a:p>
            <a:r>
              <a:rPr lang="zh-CN" altLang="en-US"/>
              <a:t>假设</a:t>
            </a:r>
            <a:r>
              <a:rPr lang="zh-CN" altLang="en-US"/>
              <a:t>流量从</a:t>
            </a:r>
            <a:r>
              <a:rPr lang="en-US" altLang="zh-CN"/>
              <a:t>S</a:t>
            </a:r>
            <a:r>
              <a:rPr lang="zh-CN" altLang="en-US"/>
              <a:t>到</a:t>
            </a:r>
            <a:r>
              <a:rPr lang="en-US" altLang="zh-CN"/>
              <a:t>i</a:t>
            </a:r>
            <a:r>
              <a:rPr lang="zh-CN" altLang="en-US"/>
              <a:t>点流入，</a:t>
            </a:r>
            <a:r>
              <a:rPr lang="en-US" altLang="zh-CN"/>
              <a:t>j</a:t>
            </a:r>
            <a:r>
              <a:rPr lang="zh-CN" altLang="en-US"/>
              <a:t>点到</a:t>
            </a:r>
            <a:r>
              <a:rPr lang="en-US" altLang="zh-CN"/>
              <a:t>T</a:t>
            </a:r>
            <a:r>
              <a:rPr lang="zh-CN" altLang="en-US"/>
              <a:t>流出</a:t>
            </a:r>
            <a:endParaRPr lang="zh-CN" altLang="en-US"/>
          </a:p>
          <a:p>
            <a:r>
              <a:rPr lang="zh-CN" altLang="en-US"/>
              <a:t>则需要</a:t>
            </a:r>
            <a:r>
              <a:rPr lang="en-US" altLang="zh-CN"/>
              <a:t>a[i]</a:t>
            </a:r>
            <a:r>
              <a:rPr lang="zh-CN" altLang="en-US"/>
              <a:t>和</a:t>
            </a:r>
            <a:r>
              <a:rPr lang="en-US" altLang="zh-CN"/>
              <a:t>b[j]</a:t>
            </a:r>
            <a:r>
              <a:rPr lang="zh-CN" altLang="en-US"/>
              <a:t>没被流过，且</a:t>
            </a:r>
            <a:r>
              <a:rPr lang="en-US" altLang="zh-CN"/>
              <a:t>i&lt;=j</a:t>
            </a:r>
            <a:endParaRPr lang="en-US" altLang="zh-CN"/>
          </a:p>
        </p:txBody>
      </p:sp>
      <p:graphicFrame>
        <p:nvGraphicFramePr>
          <p:cNvPr id="6" name="对象 5"/>
          <p:cNvGraphicFramePr/>
          <p:nvPr/>
        </p:nvGraphicFramePr>
        <p:xfrm>
          <a:off x="7302500" y="3157855"/>
          <a:ext cx="4889500" cy="37001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" name="" r:id="rId1" imgW="8826500" imgH="6680200" progId="Paint.Picture">
                  <p:embed/>
                </p:oleObj>
              </mc:Choice>
              <mc:Fallback>
                <p:oleObj name="" r:id="rId1" imgW="8826500" imgH="6680200" progId="Paint.Picture">
                  <p:embed/>
                  <p:pic>
                    <p:nvPicPr>
                      <p:cNvPr id="0" name="图片 6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7302500" y="3157855"/>
                        <a:ext cx="4889500" cy="37001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Solution</a:t>
            </a:r>
            <a:endParaRPr lang="en-US" altLang="zh-CN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>
                <a:sym typeface="+mn-ea"/>
              </a:rPr>
              <a:t>1.</a:t>
            </a:r>
            <a:r>
              <a:rPr lang="zh-CN" altLang="en-US">
                <a:sym typeface="+mn-ea"/>
              </a:rPr>
              <a:t>从左向右</a:t>
            </a:r>
            <a:endParaRPr lang="zh-CN" altLang="en-US">
              <a:sym typeface="+mn-ea"/>
            </a:endParaRPr>
          </a:p>
          <a:p>
            <a:r>
              <a:rPr lang="zh-CN" altLang="en-US"/>
              <a:t>我们形式化定义这个数据结构</a:t>
            </a:r>
            <a:r>
              <a:rPr lang="zh-CN" altLang="en-US"/>
              <a:t>问题：</a:t>
            </a:r>
            <a:endParaRPr lang="zh-CN" altLang="en-US"/>
          </a:p>
          <a:p>
            <a:r>
              <a:rPr lang="zh-CN" altLang="en-US"/>
              <a:t>有数组</a:t>
            </a:r>
            <a:r>
              <a:rPr lang="en-US" altLang="zh-CN"/>
              <a:t>f,g</a:t>
            </a:r>
            <a:r>
              <a:rPr lang="zh-CN" altLang="en-US"/>
              <a:t>，其中</a:t>
            </a:r>
            <a:r>
              <a:rPr lang="en-US" altLang="zh-CN"/>
              <a:t>f[i]=1</a:t>
            </a:r>
            <a:r>
              <a:rPr lang="zh-CN" altLang="en-US"/>
              <a:t>表示</a:t>
            </a:r>
            <a:r>
              <a:rPr lang="en-US" altLang="zh-CN"/>
              <a:t>i</a:t>
            </a:r>
            <a:r>
              <a:rPr lang="zh-CN" altLang="en-US"/>
              <a:t>位置还有残余的从</a:t>
            </a:r>
            <a:r>
              <a:rPr lang="en-US" altLang="zh-CN"/>
              <a:t>S</a:t>
            </a:r>
            <a:r>
              <a:rPr lang="zh-CN" altLang="en-US"/>
              <a:t>进入的流量，</a:t>
            </a:r>
            <a:r>
              <a:rPr lang="en-US" altLang="zh-CN"/>
              <a:t>f[i]=0</a:t>
            </a:r>
            <a:r>
              <a:rPr lang="zh-CN" altLang="en-US"/>
              <a:t>表示没有；</a:t>
            </a:r>
            <a:r>
              <a:rPr lang="en-US" altLang="zh-CN">
                <a:sym typeface="+mn-ea"/>
              </a:rPr>
              <a:t>g[i]=1</a:t>
            </a:r>
            <a:r>
              <a:rPr lang="zh-CN" altLang="en-US">
                <a:sym typeface="+mn-ea"/>
              </a:rPr>
              <a:t>表示</a:t>
            </a:r>
            <a:r>
              <a:rPr lang="en-US" altLang="zh-CN">
                <a:sym typeface="+mn-ea"/>
              </a:rPr>
              <a:t>i</a:t>
            </a:r>
            <a:r>
              <a:rPr lang="zh-CN" altLang="en-US">
                <a:sym typeface="+mn-ea"/>
              </a:rPr>
              <a:t>位置还有残余的进入</a:t>
            </a:r>
            <a:r>
              <a:rPr lang="en-US" altLang="zh-CN">
                <a:sym typeface="+mn-ea"/>
              </a:rPr>
              <a:t>T</a:t>
            </a:r>
            <a:r>
              <a:rPr lang="zh-CN" altLang="en-US">
                <a:sym typeface="+mn-ea"/>
              </a:rPr>
              <a:t>的流量，</a:t>
            </a:r>
            <a:r>
              <a:rPr lang="en-US" altLang="zh-CN">
                <a:sym typeface="+mn-ea"/>
              </a:rPr>
              <a:t>f[i]=0</a:t>
            </a:r>
            <a:r>
              <a:rPr lang="zh-CN" altLang="en-US">
                <a:sym typeface="+mn-ea"/>
              </a:rPr>
              <a:t>表示没有</a:t>
            </a:r>
            <a:endParaRPr lang="zh-CN" altLang="en-US">
              <a:sym typeface="+mn-ea"/>
            </a:endParaRPr>
          </a:p>
          <a:p>
            <a:r>
              <a:rPr lang="zh-CN" altLang="en-US"/>
              <a:t>每次的增广路即满足</a:t>
            </a:r>
            <a:r>
              <a:rPr lang="en-US" altLang="zh-CN"/>
              <a:t>f[i]=1</a:t>
            </a:r>
            <a:r>
              <a:rPr lang="zh-CN" altLang="en-US"/>
              <a:t>，</a:t>
            </a:r>
            <a:r>
              <a:rPr lang="en-US" altLang="zh-CN"/>
              <a:t>g[j]=1</a:t>
            </a:r>
            <a:r>
              <a:rPr lang="zh-CN" altLang="en-US"/>
              <a:t>且</a:t>
            </a:r>
            <a:r>
              <a:rPr lang="en-US" altLang="zh-CN"/>
              <a:t>i&lt;=j</a:t>
            </a:r>
            <a:r>
              <a:rPr lang="zh-CN" altLang="en-US"/>
              <a:t>的最大</a:t>
            </a:r>
            <a:r>
              <a:rPr lang="en-US" altLang="zh-CN"/>
              <a:t>a[i]+b[j]</a:t>
            </a:r>
            <a:endParaRPr lang="en-US" altLang="zh-CN"/>
          </a:p>
          <a:p>
            <a:r>
              <a:rPr lang="zh-CN" altLang="en-US"/>
              <a:t>线段树维护分治信息即可，维护区间内最大的</a:t>
            </a:r>
            <a:r>
              <a:rPr lang="en-US" altLang="zh-CN"/>
              <a:t>a</a:t>
            </a:r>
            <a:r>
              <a:rPr lang="zh-CN" altLang="en-US"/>
              <a:t>，最大的</a:t>
            </a:r>
            <a:r>
              <a:rPr lang="en-US" altLang="zh-CN"/>
              <a:t>b</a:t>
            </a:r>
            <a:r>
              <a:rPr lang="zh-CN" altLang="en-US"/>
              <a:t>，最大的</a:t>
            </a:r>
            <a:r>
              <a:rPr lang="en-US" altLang="zh-CN"/>
              <a:t>a[i]+b[j]</a:t>
            </a:r>
            <a:r>
              <a:rPr lang="zh-CN" altLang="en-US"/>
              <a:t>满足</a:t>
            </a:r>
            <a:r>
              <a:rPr lang="en-US" altLang="zh-CN"/>
              <a:t>i&lt;=j</a:t>
            </a:r>
            <a:endParaRPr lang="en-US" altLang="zh-CN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KSO_WPP_MARK_KEY" val="2ae51014-2515-4b38-936b-4fe2724ff278"/>
  <p:tag name="COMMONDATA" val="eyJoZGlkIjoiNTIwNDJiYTdhNzQxZDA4MTgxMDc3YmZjNzFjZDAxMmYifQ==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1769</Words>
  <Application>WPS 演示</Application>
  <PresentationFormat>宽屏</PresentationFormat>
  <Paragraphs>146</Paragraphs>
  <Slides>36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5</vt:i4>
      </vt:variant>
      <vt:variant>
        <vt:lpstr>幻灯片标题</vt:lpstr>
      </vt:variant>
      <vt:variant>
        <vt:i4>36</vt:i4>
      </vt:variant>
    </vt:vector>
  </HeadingPairs>
  <TitlesOfParts>
    <vt:vector size="49" baseType="lpstr">
      <vt:lpstr>Arial</vt:lpstr>
      <vt:lpstr>宋体</vt:lpstr>
      <vt:lpstr>Wingdings</vt:lpstr>
      <vt:lpstr>等线 Light</vt:lpstr>
      <vt:lpstr>等线</vt:lpstr>
      <vt:lpstr>微软雅黑</vt:lpstr>
      <vt:lpstr>Arial Unicode MS</vt:lpstr>
      <vt:lpstr>Office Theme</vt:lpstr>
      <vt:lpstr>Paint.Picture</vt:lpstr>
      <vt:lpstr>Paint.Picture</vt:lpstr>
      <vt:lpstr>Paint.Picture</vt:lpstr>
      <vt:lpstr>Paint.Picture</vt:lpstr>
      <vt:lpstr>Paint.Picture</vt:lpstr>
      <vt:lpstr>模拟费用流</vt:lpstr>
      <vt:lpstr>模拟费用流</vt:lpstr>
      <vt:lpstr>费用流增广特性</vt:lpstr>
      <vt:lpstr>单向链</vt:lpstr>
      <vt:lpstr>老鼠进洞模型</vt:lpstr>
      <vt:lpstr>P4694 [PA2013] Raper</vt:lpstr>
      <vt:lpstr>Solution</vt:lpstr>
      <vt:lpstr>Solution</vt:lpstr>
      <vt:lpstr>Solution</vt:lpstr>
      <vt:lpstr>Solution</vt:lpstr>
      <vt:lpstr>Solution</vt:lpstr>
      <vt:lpstr>Solution</vt:lpstr>
      <vt:lpstr>Solution</vt:lpstr>
      <vt:lpstr>CF865D Buy Low Sell High</vt:lpstr>
      <vt:lpstr>Solution</vt:lpstr>
      <vt:lpstr>P1484 种树</vt:lpstr>
      <vt:lpstr>Solution</vt:lpstr>
      <vt:lpstr>CF730I Olympiad in Programming and Sports</vt:lpstr>
      <vt:lpstr>Solution</vt:lpstr>
      <vt:lpstr>BZOJ4977 [Lydsy1708月赛]跳伞求生</vt:lpstr>
      <vt:lpstr>Solution</vt:lpstr>
      <vt:lpstr>UOJ455. 【UER #8】雪灾与外卖</vt:lpstr>
      <vt:lpstr>Solution</vt:lpstr>
      <vt:lpstr>P6122 [NEERC2016] Mole Tunnels</vt:lpstr>
      <vt:lpstr>Solution</vt:lpstr>
      <vt:lpstr>P3826 [NOI2017] 蔬菜</vt:lpstr>
      <vt:lpstr>Solution</vt:lpstr>
      <vt:lpstr>AT_nikkei2019_final_h Homework Scheduling</vt:lpstr>
      <vt:lpstr>Solution</vt:lpstr>
      <vt:lpstr>P9168 [省选联考 2023] 人员调度</vt:lpstr>
      <vt:lpstr>Solution</vt:lpstr>
      <vt:lpstr>LOJ574. 「LibreOJ NOI Round #2」黄金矿工</vt:lpstr>
      <vt:lpstr>Solution</vt:lpstr>
      <vt:lpstr>PowerPoint 演示文稿</vt:lpstr>
      <vt:lpstr>Solution</vt:lpstr>
      <vt:lpstr>Thanks for listening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 Chengze</dc:creator>
  <cp:lastModifiedBy>test</cp:lastModifiedBy>
  <cp:revision>80</cp:revision>
  <dcterms:created xsi:type="dcterms:W3CDTF">2021-08-04T05:31:00Z</dcterms:created>
  <dcterms:modified xsi:type="dcterms:W3CDTF">2025-01-02T10:33:24Z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27D862A535364063ABC1E62130FBF9E5</vt:lpwstr>
  </property>
  <property fmtid="{D5CDD505-2E9C-101B-9397-08002B2CF9AE}" pid="3" name="KSOProductBuildVer">
    <vt:lpwstr>2052-12.1.0.19770</vt:lpwstr>
  </property>
</Properties>
</file>